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7"/>
    <p:restoredTop sz="96327"/>
  </p:normalViewPr>
  <p:slideViewPr>
    <p:cSldViewPr snapToGrid="0" snapToObjects="1">
      <p:cViewPr varScale="1">
        <p:scale>
          <a:sx n="113" d="100"/>
          <a:sy n="113" d="100"/>
        </p:scale>
        <p:origin x="552"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GB"/>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6/24/22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6/24/22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GB"/>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6/24/22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GB"/>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6/24/22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GB"/>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6/24/22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GB"/>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6/24/22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GB"/>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GB"/>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GB"/>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GB"/>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6/24/22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GB"/>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6/24/22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GB"/>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6/24/22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GB"/>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6/24/22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GB"/>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6/24/22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GB"/>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6/24/22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GB"/>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6/24/22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6/24/22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t>6/24/22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GB"/>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6/24/22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6/24/22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6/24/22</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D4676A-6677-CE4F-963A-B183721C399C}"/>
              </a:ext>
            </a:extLst>
          </p:cNvPr>
          <p:cNvSpPr>
            <a:spLocks noGrp="1"/>
          </p:cNvSpPr>
          <p:nvPr>
            <p:ph type="ctrTitle"/>
          </p:nvPr>
        </p:nvSpPr>
        <p:spPr/>
        <p:txBody>
          <a:bodyPr/>
          <a:lstStyle/>
          <a:p>
            <a:r>
              <a:rPr lang="en-US" dirty="0"/>
              <a:t>RESEARCH PROTOCOL</a:t>
            </a:r>
          </a:p>
        </p:txBody>
      </p:sp>
      <p:sp>
        <p:nvSpPr>
          <p:cNvPr id="3" name="Subtitle 2">
            <a:extLst>
              <a:ext uri="{FF2B5EF4-FFF2-40B4-BE49-F238E27FC236}">
                <a16:creationId xmlns:a16="http://schemas.microsoft.com/office/drawing/2014/main" id="{970B3C76-344E-5244-B343-1AFA56818CDF}"/>
              </a:ext>
            </a:extLst>
          </p:cNvPr>
          <p:cNvSpPr>
            <a:spLocks noGrp="1"/>
          </p:cNvSpPr>
          <p:nvPr>
            <p:ph type="subTitle" idx="1"/>
          </p:nvPr>
        </p:nvSpPr>
        <p:spPr/>
        <p:txBody>
          <a:bodyPr/>
          <a:lstStyle/>
          <a:p>
            <a:r>
              <a:rPr lang="en-US" dirty="0"/>
              <a:t>Health </a:t>
            </a:r>
            <a:r>
              <a:rPr lang="en-US" dirty="0" err="1"/>
              <a:t>labour</a:t>
            </a:r>
            <a:r>
              <a:rPr lang="en-US" dirty="0"/>
              <a:t> market assessment in </a:t>
            </a:r>
            <a:r>
              <a:rPr lang="en-US" dirty="0" err="1"/>
              <a:t>ghana</a:t>
            </a:r>
            <a:r>
              <a:rPr lang="en-US" dirty="0"/>
              <a:t>: implications for sustainable health professions education</a:t>
            </a:r>
          </a:p>
        </p:txBody>
      </p:sp>
    </p:spTree>
    <p:extLst>
      <p:ext uri="{BB962C8B-B14F-4D97-AF65-F5344CB8AC3E}">
        <p14:creationId xmlns:p14="http://schemas.microsoft.com/office/powerpoint/2010/main" val="38775385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6D85AE-7B31-7940-8CFE-E140C629953C}"/>
              </a:ext>
            </a:extLst>
          </p:cNvPr>
          <p:cNvSpPr>
            <a:spLocks noGrp="1"/>
          </p:cNvSpPr>
          <p:nvPr>
            <p:ph type="title"/>
          </p:nvPr>
        </p:nvSpPr>
        <p:spPr>
          <a:xfrm>
            <a:off x="913149" y="409797"/>
            <a:ext cx="10364451" cy="832596"/>
          </a:xfrm>
        </p:spPr>
        <p:txBody>
          <a:bodyPr/>
          <a:lstStyle/>
          <a:p>
            <a:r>
              <a:rPr lang="en-US" dirty="0"/>
              <a:t>Background</a:t>
            </a:r>
          </a:p>
        </p:txBody>
      </p:sp>
      <p:sp>
        <p:nvSpPr>
          <p:cNvPr id="3" name="Content Placeholder 2">
            <a:extLst>
              <a:ext uri="{FF2B5EF4-FFF2-40B4-BE49-F238E27FC236}">
                <a16:creationId xmlns:a16="http://schemas.microsoft.com/office/drawing/2014/main" id="{9DC87940-2585-8045-892D-3A88727C28BA}"/>
              </a:ext>
            </a:extLst>
          </p:cNvPr>
          <p:cNvSpPr>
            <a:spLocks noGrp="1"/>
          </p:cNvSpPr>
          <p:nvPr>
            <p:ph sz="quarter" idx="13"/>
          </p:nvPr>
        </p:nvSpPr>
        <p:spPr>
          <a:xfrm>
            <a:off x="913774" y="1242393"/>
            <a:ext cx="10363826" cy="5205810"/>
          </a:xfrm>
        </p:spPr>
        <p:txBody>
          <a:bodyPr>
            <a:normAutofit/>
          </a:bodyPr>
          <a:lstStyle/>
          <a:p>
            <a:r>
              <a:rPr lang="en-ZA" dirty="0"/>
              <a:t>Health workforce, a corner stone  of the health system, plays critical roles in determining a health system's ability to meet its set objectives</a:t>
            </a:r>
            <a:r>
              <a:rPr lang="en-GB" dirty="0"/>
              <a:t> </a:t>
            </a:r>
          </a:p>
          <a:p>
            <a:r>
              <a:rPr lang="en-ZA" dirty="0"/>
              <a:t>The absence of explicit health workforce planning capacity has, however, been attributed to be the leading cause of both geographical and skill mix imbalances in health workforce availability and distribution and the resultant incapacity of health systems to meet their set objectives</a:t>
            </a:r>
            <a:r>
              <a:rPr lang="en-GB" dirty="0"/>
              <a:t> </a:t>
            </a:r>
          </a:p>
          <a:p>
            <a:r>
              <a:rPr lang="en-ZA" dirty="0"/>
              <a:t>The current state of abysmal health workforce planning capacity region  is attributable to several factors, E.G  disequilibrium between the plan, planning process and implementation; absence of and requisite competencies to use planning methods and tools; and insufficient resources for implementation.</a:t>
            </a:r>
            <a:r>
              <a:rPr lang="en-GB" dirty="0"/>
              <a:t> </a:t>
            </a:r>
          </a:p>
          <a:p>
            <a:r>
              <a:rPr lang="en-ZA" dirty="0"/>
              <a:t>As a result, attempts have been made at applying the labour market framework to examine the building blocks of the health labour market and their interactions</a:t>
            </a:r>
            <a:r>
              <a:rPr lang="en-GB" dirty="0"/>
              <a:t> </a:t>
            </a:r>
            <a:endParaRPr lang="en-US" dirty="0"/>
          </a:p>
        </p:txBody>
      </p:sp>
    </p:spTree>
    <p:extLst>
      <p:ext uri="{BB962C8B-B14F-4D97-AF65-F5344CB8AC3E}">
        <p14:creationId xmlns:p14="http://schemas.microsoft.com/office/powerpoint/2010/main" val="32327543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BC47DA-31A3-774A-9E02-42AA8BFB9EFB}"/>
              </a:ext>
            </a:extLst>
          </p:cNvPr>
          <p:cNvSpPr>
            <a:spLocks noGrp="1"/>
          </p:cNvSpPr>
          <p:nvPr>
            <p:ph type="title"/>
          </p:nvPr>
        </p:nvSpPr>
        <p:spPr>
          <a:xfrm>
            <a:off x="685175" y="310405"/>
            <a:ext cx="10364451" cy="435030"/>
          </a:xfrm>
        </p:spPr>
        <p:txBody>
          <a:bodyPr>
            <a:normAutofit fontScale="90000"/>
          </a:bodyPr>
          <a:lstStyle/>
          <a:p>
            <a:r>
              <a:rPr lang="en-US" dirty="0"/>
              <a:t>PROPOSED METHODS</a:t>
            </a:r>
          </a:p>
        </p:txBody>
      </p:sp>
      <p:sp>
        <p:nvSpPr>
          <p:cNvPr id="3" name="Content Placeholder 2">
            <a:extLst>
              <a:ext uri="{FF2B5EF4-FFF2-40B4-BE49-F238E27FC236}">
                <a16:creationId xmlns:a16="http://schemas.microsoft.com/office/drawing/2014/main" id="{4C811FFB-73A3-BC46-AC8A-07D03D42EE95}"/>
              </a:ext>
            </a:extLst>
          </p:cNvPr>
          <p:cNvSpPr>
            <a:spLocks noGrp="1"/>
          </p:cNvSpPr>
          <p:nvPr>
            <p:ph sz="quarter" idx="13"/>
          </p:nvPr>
        </p:nvSpPr>
        <p:spPr>
          <a:xfrm>
            <a:off x="913774" y="824949"/>
            <a:ext cx="10363826" cy="5834268"/>
          </a:xfrm>
        </p:spPr>
        <p:txBody>
          <a:bodyPr>
            <a:normAutofit fontScale="92500" lnSpcReduction="10000"/>
          </a:bodyPr>
          <a:lstStyle/>
          <a:p>
            <a:pPr algn="just"/>
            <a:r>
              <a:rPr lang="en-US" dirty="0"/>
              <a:t>USING </a:t>
            </a:r>
            <a:r>
              <a:rPr lang="en-ZA" dirty="0"/>
              <a:t>The philosophical underpinning of pragmatism , THE STUDY WILL BE CONDUCTED IN FOUR PHASES:</a:t>
            </a:r>
          </a:p>
          <a:p>
            <a:pPr marL="457200" indent="-457200" algn="just">
              <a:buAutoNum type="arabicPeriod"/>
            </a:pPr>
            <a:r>
              <a:rPr lang="en-ZA" dirty="0"/>
              <a:t>first phase = document analysis would be employed to analyse the influence of Ghana’s health professions education and recruitment policy in terms of health workforce production and demand.</a:t>
            </a:r>
            <a:r>
              <a:rPr lang="en-GB" dirty="0"/>
              <a:t> </a:t>
            </a:r>
          </a:p>
          <a:p>
            <a:pPr marL="457200" indent="-457200" algn="just">
              <a:buAutoNum type="arabicPeriod"/>
            </a:pPr>
            <a:r>
              <a:rPr lang="en-ZA" dirty="0"/>
              <a:t>Phase two will cover a trend analysis of the capacity and output production of essential health workforce from the health professions pipeline over the past years, juxtaposed against a similar analysis of the health system’s demand capacity for health workforce</a:t>
            </a:r>
            <a:r>
              <a:rPr lang="en-GB" dirty="0"/>
              <a:t> </a:t>
            </a:r>
          </a:p>
          <a:p>
            <a:pPr marL="457200" indent="-457200" algn="just">
              <a:buAutoNum type="arabicPeriod"/>
            </a:pPr>
            <a:r>
              <a:rPr lang="en-ZA" dirty="0"/>
              <a:t>Phase three will then explore health policy actors' perspectives of the factors influencing the supply and demand of health professionals in Ghana through semi-structured interviews</a:t>
            </a:r>
            <a:r>
              <a:rPr lang="en-GB" dirty="0"/>
              <a:t> </a:t>
            </a:r>
          </a:p>
          <a:p>
            <a:pPr marL="457200" indent="-457200" algn="just">
              <a:buFont typeface="Arial" panose="020B0604020202020204" pitchFamily="34" charset="0"/>
              <a:buAutoNum type="arabicPeriod"/>
            </a:pPr>
            <a:r>
              <a:rPr lang="en-ZA" dirty="0"/>
              <a:t>Under this last phase, a Model will be developed to estimate the fiscal space availability for sustainable health workforce production and employment in Ghana and propose sustainable levels of workforce production from health professions education institutions.</a:t>
            </a:r>
            <a:endParaRPr lang="en-GB" dirty="0"/>
          </a:p>
          <a:p>
            <a:pPr marL="0" indent="0" algn="just">
              <a:buNone/>
            </a:pPr>
            <a:endParaRPr lang="en-GB" dirty="0"/>
          </a:p>
          <a:p>
            <a:pPr marL="457200" indent="-457200" algn="just">
              <a:buAutoNum type="arabicPeriod"/>
            </a:pPr>
            <a:endParaRPr lang="en-GB" dirty="0"/>
          </a:p>
          <a:p>
            <a:pPr marL="457200" indent="-457200" algn="just">
              <a:buAutoNum type="arabicPeriod"/>
            </a:pPr>
            <a:endParaRPr lang="en-US" dirty="0"/>
          </a:p>
        </p:txBody>
      </p:sp>
    </p:spTree>
    <p:extLst>
      <p:ext uri="{BB962C8B-B14F-4D97-AF65-F5344CB8AC3E}">
        <p14:creationId xmlns:p14="http://schemas.microsoft.com/office/powerpoint/2010/main" val="16388137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26F80-01F2-0F4A-BA90-8D58E068164F}"/>
              </a:ext>
            </a:extLst>
          </p:cNvPr>
          <p:cNvSpPr>
            <a:spLocks noGrp="1"/>
          </p:cNvSpPr>
          <p:nvPr>
            <p:ph type="title"/>
          </p:nvPr>
        </p:nvSpPr>
        <p:spPr/>
        <p:txBody>
          <a:bodyPr/>
          <a:lstStyle/>
          <a:p>
            <a:r>
              <a:rPr lang="en-US" dirty="0"/>
              <a:t>EXPECTED OUTCOME</a:t>
            </a:r>
          </a:p>
        </p:txBody>
      </p:sp>
      <p:sp>
        <p:nvSpPr>
          <p:cNvPr id="3" name="Content Placeholder 2">
            <a:extLst>
              <a:ext uri="{FF2B5EF4-FFF2-40B4-BE49-F238E27FC236}">
                <a16:creationId xmlns:a16="http://schemas.microsoft.com/office/drawing/2014/main" id="{22B78643-B193-BF4E-B99F-6F2E1E389930}"/>
              </a:ext>
            </a:extLst>
          </p:cNvPr>
          <p:cNvSpPr>
            <a:spLocks noGrp="1"/>
          </p:cNvSpPr>
          <p:nvPr>
            <p:ph sz="quarter" idx="13"/>
          </p:nvPr>
        </p:nvSpPr>
        <p:spPr/>
        <p:txBody>
          <a:bodyPr/>
          <a:lstStyle/>
          <a:p>
            <a:r>
              <a:rPr lang="en-GB" dirty="0"/>
              <a:t>The study will improve current approaches to health workforce planning and facilitate investment case analysis in health professions education and employment. Four publications may be made from the study and ultimately the completion of a PhD </a:t>
            </a:r>
            <a:endParaRPr lang="en-US" dirty="0"/>
          </a:p>
        </p:txBody>
      </p:sp>
    </p:spTree>
    <p:extLst>
      <p:ext uri="{BB962C8B-B14F-4D97-AF65-F5344CB8AC3E}">
        <p14:creationId xmlns:p14="http://schemas.microsoft.com/office/powerpoint/2010/main" val="3699315622"/>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Droplet</Template>
  <TotalTime>15</TotalTime>
  <Words>350</Words>
  <Application>Microsoft Macintosh PowerPoint</Application>
  <PresentationFormat>Widescreen</PresentationFormat>
  <Paragraphs>16</Paragraphs>
  <Slides>4</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Tw Cen MT</vt:lpstr>
      <vt:lpstr>Droplet</vt:lpstr>
      <vt:lpstr>RESEARCH PROTOCOL</vt:lpstr>
      <vt:lpstr>Background</vt:lpstr>
      <vt:lpstr>PROPOSED METHODS</vt:lpstr>
      <vt:lpstr>EXPECTED OUTCOME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PROTOCOL</dc:title>
  <dc:creator>Hamza Ismaila</dc:creator>
  <cp:lastModifiedBy>Hamza Ismaila</cp:lastModifiedBy>
  <cp:revision>1</cp:revision>
  <dcterms:created xsi:type="dcterms:W3CDTF">2022-02-11T10:28:42Z</dcterms:created>
  <dcterms:modified xsi:type="dcterms:W3CDTF">2022-06-24T16:53:59Z</dcterms:modified>
</cp:coreProperties>
</file>